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6" r:id="rId2"/>
    <p:sldId id="546" r:id="rId3"/>
    <p:sldId id="560" r:id="rId4"/>
    <p:sldId id="562" r:id="rId5"/>
    <p:sldId id="564" r:id="rId6"/>
    <p:sldId id="565" r:id="rId7"/>
    <p:sldId id="430" r:id="rId8"/>
    <p:sldId id="468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555" r:id="rId17"/>
    <p:sldId id="556" r:id="rId18"/>
    <p:sldId id="566" r:id="rId19"/>
    <p:sldId id="567" r:id="rId20"/>
    <p:sldId id="374" r:id="rId21"/>
    <p:sldId id="416" r:id="rId22"/>
    <p:sldId id="417" r:id="rId23"/>
    <p:sldId id="418" r:id="rId24"/>
    <p:sldId id="568" r:id="rId25"/>
    <p:sldId id="419" r:id="rId26"/>
    <p:sldId id="420" r:id="rId27"/>
    <p:sldId id="569" r:id="rId28"/>
    <p:sldId id="421" r:id="rId29"/>
    <p:sldId id="571" r:id="rId30"/>
    <p:sldId id="424" r:id="rId31"/>
    <p:sldId id="425" r:id="rId32"/>
    <p:sldId id="426" r:id="rId33"/>
    <p:sldId id="427" r:id="rId34"/>
    <p:sldId id="428" r:id="rId35"/>
    <p:sldId id="429" r:id="rId36"/>
    <p:sldId id="570" r:id="rId37"/>
    <p:sldId id="572" r:id="rId38"/>
    <p:sldId id="573" r:id="rId39"/>
    <p:sldId id="574" r:id="rId40"/>
    <p:sldId id="575" r:id="rId41"/>
    <p:sldId id="576" r:id="rId42"/>
    <p:sldId id="577" r:id="rId43"/>
    <p:sldId id="578" r:id="rId44"/>
    <p:sldId id="581" r:id="rId45"/>
    <p:sldId id="619" r:id="rId46"/>
    <p:sldId id="656" r:id="rId47"/>
    <p:sldId id="620" r:id="rId48"/>
    <p:sldId id="622" r:id="rId49"/>
    <p:sldId id="339" r:id="rId50"/>
    <p:sldId id="345" r:id="rId51"/>
    <p:sldId id="583" r:id="rId52"/>
    <p:sldId id="584" r:id="rId53"/>
    <p:sldId id="621" r:id="rId54"/>
    <p:sldId id="623" r:id="rId55"/>
    <p:sldId id="624" r:id="rId56"/>
    <p:sldId id="625" r:id="rId57"/>
    <p:sldId id="626" r:id="rId58"/>
    <p:sldId id="657" r:id="rId59"/>
    <p:sldId id="659" r:id="rId60"/>
    <p:sldId id="350" r:id="rId61"/>
    <p:sldId id="660" r:id="rId62"/>
    <p:sldId id="661" r:id="rId63"/>
    <p:sldId id="662" r:id="rId64"/>
    <p:sldId id="663" r:id="rId65"/>
    <p:sldId id="664" r:id="rId66"/>
    <p:sldId id="658" r:id="rId67"/>
    <p:sldId id="645" r:id="rId68"/>
    <p:sldId id="646" r:id="rId69"/>
    <p:sldId id="665" r:id="rId70"/>
    <p:sldId id="666" r:id="rId71"/>
    <p:sldId id="649" r:id="rId72"/>
    <p:sldId id="654" r:id="rId73"/>
    <p:sldId id="655" r:id="rId74"/>
    <p:sldId id="668" r:id="rId75"/>
    <p:sldId id="669" r:id="rId76"/>
    <p:sldId id="333" r:id="rId77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6" autoAdjust="0"/>
    <p:restoredTop sz="92496" autoAdjust="0"/>
  </p:normalViewPr>
  <p:slideViewPr>
    <p:cSldViewPr>
      <p:cViewPr>
        <p:scale>
          <a:sx n="125" d="100"/>
          <a:sy n="125" d="100"/>
        </p:scale>
        <p:origin x="144" y="-512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tratop_e/region_e/region_e.htm#fact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content/b988cf7d-baf6-49ca-97c2-1ba16c6bdd10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WTO</a:t>
            </a:r>
          </a:p>
          <a:p>
            <a:r>
              <a:rPr lang="en-US" dirty="0">
                <a:hlinkClick r:id="rId3"/>
              </a:rPr>
              <a:t>https://www.wto.org/english/tratop_e/region_e/region_e.htm#facts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www.mfat.govt.nz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/trade/free-trade-agreements/free-trade-agreements-concluded-but-not-in-force/regional-comprehensive-economic-partnership-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rcep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rcep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-overview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01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Economist, "Big deal: Who gains from RCEP, Asia’s new trade pact?,"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Economist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November 21, 2020.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78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Bird, Mike, "Asia’s Massive New Trade Deal Is No Big Victory for Beijing,"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Wall Street Journal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November 16,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2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advocacy.calchamber.com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/policy/issues/trans-pacific-trade-relations/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8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“Two Years into CPTPP”, CSIS, August 9, 2021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www.csis.org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/analysis/two-years-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cptpp</a:t>
            </a:r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35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Bounds, Andy, “EU steps up pressure to dismantle trade barriers,”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Financial Times,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October 27, 2021.  [3p].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https://www.ft.com/content/b988cf7d-baf6-49ca-97c2-1ba16c6bdd10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95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rtais.wto.org</a:t>
            </a:r>
            <a:r>
              <a:rPr lang="en-US" dirty="0"/>
              <a:t>/UI/</a:t>
            </a:r>
            <a:r>
              <a:rPr lang="en-US" dirty="0" err="1"/>
              <a:t>PublicMaintainRTAHome.aspx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3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0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20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b="1" dirty="0"/>
              <a:t>FTAs and Other Trade Deals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92131-1DDF-274A-B219-6C965343E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30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3B7134-6E81-4247-9B36-36AD3D93D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84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FA392-91B6-5346-86EC-78658BA13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48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3ED2D6-F55A-3D40-8F7F-9C6C8787D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3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0E530-FB65-0348-B8DD-6EA455527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35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FC42F1-6810-1B47-964F-FDC76D972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33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2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</a:t>
            </a:r>
            <a:br>
              <a:rPr lang="en-US" sz="4000" dirty="0"/>
            </a:br>
            <a:r>
              <a:rPr lang="en-US" sz="4000" dirty="0"/>
              <a:t>(Not asked before)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Why are ROOs necessary in FTA but not in Customs Union?</a:t>
            </a:r>
          </a:p>
          <a:p>
            <a:r>
              <a:rPr lang="en-US" sz="2400" dirty="0"/>
              <a:t>Why is the matrix of FTAs plus CUs so much fuller than the matrix of just FTAs?  Are there really a lot of CUs?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42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it was</a:t>
            </a:r>
          </a:p>
          <a:p>
            <a:pPr lvl="1"/>
            <a:r>
              <a:rPr lang="en-US" dirty="0"/>
              <a:t>An FTA between US, Canada, and Mexico</a:t>
            </a:r>
          </a:p>
          <a:p>
            <a:pPr lvl="1"/>
            <a:r>
              <a:rPr lang="en-US" dirty="0"/>
              <a:t>Went into effect Jan 1, 1994</a:t>
            </a:r>
          </a:p>
          <a:p>
            <a:r>
              <a:rPr lang="en-US" dirty="0"/>
              <a:t>Effects</a:t>
            </a:r>
          </a:p>
          <a:p>
            <a:pPr lvl="1"/>
            <a:r>
              <a:rPr lang="en-US" dirty="0"/>
              <a:t>Trade</a:t>
            </a:r>
          </a:p>
          <a:p>
            <a:pPr lvl="1"/>
            <a:r>
              <a:rPr lang="en-US" dirty="0"/>
              <a:t>Wages</a:t>
            </a:r>
          </a:p>
          <a:p>
            <a:pPr lvl="1"/>
            <a:r>
              <a:rPr lang="en-US" dirty="0"/>
              <a:t>Employment</a:t>
            </a:r>
          </a:p>
          <a:p>
            <a:pPr lvl="1"/>
            <a:r>
              <a:rPr lang="en-US" dirty="0"/>
              <a:t>Supply chains</a:t>
            </a:r>
          </a:p>
          <a:p>
            <a:pPr lvl="1"/>
            <a:r>
              <a:rPr lang="en-US" dirty="0"/>
              <a:t>Consumers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88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</a:t>
            </a:r>
          </a:p>
          <a:p>
            <a:pPr lvl="1"/>
            <a:r>
              <a:rPr lang="en-US" dirty="0"/>
              <a:t>Grew massively across N. America</a:t>
            </a:r>
          </a:p>
          <a:p>
            <a:pPr lvl="1"/>
            <a:r>
              <a:rPr lang="en-US" dirty="0"/>
              <a:t>US bilateral trade with Mexico became deficits:  US imports &gt; US exports</a:t>
            </a:r>
          </a:p>
          <a:p>
            <a:pPr lvl="1"/>
            <a:r>
              <a:rPr lang="en-US" dirty="0"/>
              <a:t>Supply chains, especially in autos, extended across North America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1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D9F91-15FA-C780-723F-49D08F0A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2A5C2-5946-8AA1-91D8-4A9BF7B7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42AED-F861-6B47-0519-565CA019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82D64D5-4118-9467-66EA-6D0E65E3E6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394962"/>
              </p:ext>
            </p:extLst>
          </p:nvPr>
        </p:nvGraphicFramePr>
        <p:xfrm>
          <a:off x="2044872" y="1676400"/>
          <a:ext cx="5568950" cy="2643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3790">
                  <a:extLst>
                    <a:ext uri="{9D8B030D-6E8A-4147-A177-3AD203B41FA5}">
                      <a16:colId xmlns:a16="http://schemas.microsoft.com/office/drawing/2014/main" val="536189611"/>
                    </a:ext>
                  </a:extLst>
                </a:gridCol>
                <a:gridCol w="1113790">
                  <a:extLst>
                    <a:ext uri="{9D8B030D-6E8A-4147-A177-3AD203B41FA5}">
                      <a16:colId xmlns:a16="http://schemas.microsoft.com/office/drawing/2014/main" val="3178817898"/>
                    </a:ext>
                  </a:extLst>
                </a:gridCol>
                <a:gridCol w="1113790">
                  <a:extLst>
                    <a:ext uri="{9D8B030D-6E8A-4147-A177-3AD203B41FA5}">
                      <a16:colId xmlns:a16="http://schemas.microsoft.com/office/drawing/2014/main" val="3855219092"/>
                    </a:ext>
                  </a:extLst>
                </a:gridCol>
                <a:gridCol w="1113790">
                  <a:extLst>
                    <a:ext uri="{9D8B030D-6E8A-4147-A177-3AD203B41FA5}">
                      <a16:colId xmlns:a16="http://schemas.microsoft.com/office/drawing/2014/main" val="4159737959"/>
                    </a:ext>
                  </a:extLst>
                </a:gridCol>
                <a:gridCol w="1113790">
                  <a:extLst>
                    <a:ext uri="{9D8B030D-6E8A-4147-A177-3AD203B41FA5}">
                      <a16:colId xmlns:a16="http://schemas.microsoft.com/office/drawing/2014/main" val="1503565705"/>
                    </a:ext>
                  </a:extLst>
                </a:gridCol>
              </a:tblGrid>
              <a:tr h="4406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Q6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Q7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Q8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Q9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1826101"/>
                  </a:ext>
                </a:extLst>
              </a:tr>
              <a:tr h="4406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Mean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7.20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7.20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7.50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6.30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1302799"/>
                  </a:ext>
                </a:extLst>
              </a:tr>
              <a:tr h="4406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Median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6690356"/>
                  </a:ext>
                </a:extLst>
              </a:tr>
              <a:tr h="4406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Max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8905058"/>
                  </a:ext>
                </a:extLst>
              </a:tr>
              <a:tr h="4406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Min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2479325"/>
                  </a:ext>
                </a:extLst>
              </a:tr>
              <a:tr h="4406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S.D.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1.86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1.65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1.76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2.39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3733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330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From:  Wilson, Christopher, </a:t>
            </a:r>
            <a:r>
              <a:rPr lang="en-US" i="1" dirty="0"/>
              <a:t>Growing Together: Economic Ties between the United States and Mexico</a:t>
            </a:r>
            <a:r>
              <a:rPr lang="en-US" dirty="0"/>
              <a:t>, Wilson Center, March 2017.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045"/>
            <a:ext cx="9144000" cy="594190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5142A-A5E6-764F-093F-58FEE73E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3608955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469"/>
            <a:ext cx="9144000" cy="5505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6248400"/>
            <a:ext cx="5562600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Source:  Congressional Research Service (2015)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251B0-9C81-2048-84E5-CFC7BB76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056943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650"/>
            <a:ext cx="9144000" cy="55326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BA02CA-5180-1F4D-BB15-46BF2E911921}"/>
              </a:ext>
            </a:extLst>
          </p:cNvPr>
          <p:cNvSpPr txBox="1"/>
          <p:nvPr/>
        </p:nvSpPr>
        <p:spPr>
          <a:xfrm>
            <a:off x="838200" y="6248400"/>
            <a:ext cx="5562600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Source:  Congressional Research Service (2015)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5C2585D-098E-2340-A77E-10DB383B73F6}"/>
              </a:ext>
            </a:extLst>
          </p:cNvPr>
          <p:cNvSpPr/>
          <p:nvPr/>
        </p:nvSpPr>
        <p:spPr>
          <a:xfrm>
            <a:off x="1981200" y="533400"/>
            <a:ext cx="19812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196E808B-FE68-CA4A-8D28-3D32A49AA93C}"/>
              </a:ext>
            </a:extLst>
          </p:cNvPr>
          <p:cNvSpPr/>
          <p:nvPr/>
        </p:nvSpPr>
        <p:spPr>
          <a:xfrm>
            <a:off x="6629400" y="4953000"/>
            <a:ext cx="1676400" cy="838200"/>
          </a:xfrm>
          <a:prstGeom prst="wedgeRectCallout">
            <a:avLst>
              <a:gd name="adj1" fmla="val 58257"/>
              <a:gd name="adj2" fmla="val -75682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Note near balance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D7406E2-1025-1265-C15C-2D652AD3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93869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Class 20:  FTAs and Other Trade Deals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58750"/>
            <a:ext cx="5981700" cy="654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289618"/>
            <a:ext cx="1527717" cy="9787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Source:  AFL-CIO, “NAFTA at 20”</a:t>
            </a:r>
          </a:p>
        </p:txBody>
      </p:sp>
    </p:spTree>
    <p:extLst>
      <p:ext uri="{BB962C8B-B14F-4D97-AF65-F5344CB8AC3E}">
        <p14:creationId xmlns:p14="http://schemas.microsoft.com/office/powerpoint/2010/main" val="1891988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Wages</a:t>
            </a:r>
          </a:p>
          <a:p>
            <a:pPr lvl="1"/>
            <a:r>
              <a:rPr lang="en-US" dirty="0"/>
              <a:t>Fell in Mexico</a:t>
            </a:r>
          </a:p>
          <a:p>
            <a:pPr lvl="1"/>
            <a:r>
              <a:rPr lang="en-US" dirty="0"/>
              <a:t>No effect on average in 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15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419225" y="1035049"/>
            <a:ext cx="7239000" cy="560388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  <a:latin typeface="+mn-lt"/>
              </a:rPr>
              <a:t>Real Wages Plummeted!</a:t>
            </a:r>
          </a:p>
        </p:txBody>
      </p:sp>
      <p:graphicFrame>
        <p:nvGraphicFramePr>
          <p:cNvPr id="52941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01025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673600" imgH="2743200" progId="Excel.Sheet.8">
                  <p:embed/>
                </p:oleObj>
              </mc:Choice>
              <mc:Fallback>
                <p:oleObj name="Chart" r:id="rId2" imgW="4673600" imgH="2743200" progId="Excel.Sheet.8">
                  <p:embed/>
                  <p:pic>
                    <p:nvPicPr>
                      <p:cNvPr id="529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01025" cy="480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9415" name="Line 7"/>
          <p:cNvSpPr>
            <a:spLocks noChangeShapeType="1"/>
          </p:cNvSpPr>
          <p:nvPr/>
        </p:nvSpPr>
        <p:spPr bwMode="auto">
          <a:xfrm flipV="1">
            <a:off x="3733800" y="2819400"/>
            <a:ext cx="0" cy="2438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6" name="Line 8"/>
          <p:cNvSpPr>
            <a:spLocks noChangeShapeType="1"/>
          </p:cNvSpPr>
          <p:nvPr/>
        </p:nvSpPr>
        <p:spPr bwMode="auto">
          <a:xfrm flipV="1">
            <a:off x="4191000" y="2819400"/>
            <a:ext cx="0" cy="2438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7" name="Text Box 9"/>
          <p:cNvSpPr txBox="1">
            <a:spLocks noChangeArrowheads="1"/>
          </p:cNvSpPr>
          <p:nvPr/>
        </p:nvSpPr>
        <p:spPr bwMode="auto">
          <a:xfrm>
            <a:off x="990600" y="2362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29418" name="Text Box 10"/>
          <p:cNvSpPr txBox="1">
            <a:spLocks noChangeArrowheads="1"/>
          </p:cNvSpPr>
          <p:nvPr/>
        </p:nvSpPr>
        <p:spPr bwMode="auto">
          <a:xfrm>
            <a:off x="6324600" y="236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9419" name="Freeform 11"/>
          <p:cNvSpPr>
            <a:spLocks/>
          </p:cNvSpPr>
          <p:nvPr/>
        </p:nvSpPr>
        <p:spPr bwMode="auto">
          <a:xfrm>
            <a:off x="1524000" y="2614613"/>
            <a:ext cx="2192338" cy="447675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218" y="273"/>
              </a:cxn>
              <a:cxn ang="0">
                <a:pos x="1134" y="26"/>
              </a:cxn>
              <a:cxn ang="0">
                <a:pos x="1381" y="118"/>
              </a:cxn>
            </a:cxnLst>
            <a:rect l="0" t="0" r="r" b="b"/>
            <a:pathLst>
              <a:path w="1381" h="282">
                <a:moveTo>
                  <a:pt x="0" y="81"/>
                </a:moveTo>
                <a:cubicBezTo>
                  <a:pt x="15" y="161"/>
                  <a:pt x="29" y="282"/>
                  <a:pt x="218" y="273"/>
                </a:cubicBezTo>
                <a:cubicBezTo>
                  <a:pt x="407" y="264"/>
                  <a:pt x="940" y="52"/>
                  <a:pt x="1134" y="26"/>
                </a:cubicBezTo>
                <a:cubicBezTo>
                  <a:pt x="1328" y="0"/>
                  <a:pt x="1330" y="99"/>
                  <a:pt x="1381" y="118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20" name="Freeform 12"/>
          <p:cNvSpPr>
            <a:spLocks/>
          </p:cNvSpPr>
          <p:nvPr/>
        </p:nvSpPr>
        <p:spPr bwMode="auto">
          <a:xfrm>
            <a:off x="4224338" y="2600325"/>
            <a:ext cx="2633662" cy="465138"/>
          </a:xfrm>
          <a:custGeom>
            <a:avLst/>
            <a:gdLst/>
            <a:ahLst/>
            <a:cxnLst>
              <a:cxn ang="0">
                <a:pos x="1659" y="90"/>
              </a:cxn>
              <a:cxn ang="0">
                <a:pos x="1396" y="282"/>
              </a:cxn>
              <a:cxn ang="0">
                <a:pos x="301" y="26"/>
              </a:cxn>
              <a:cxn ang="0">
                <a:pos x="0" y="127"/>
              </a:cxn>
            </a:cxnLst>
            <a:rect l="0" t="0" r="r" b="b"/>
            <a:pathLst>
              <a:path w="1659" h="293">
                <a:moveTo>
                  <a:pt x="1659" y="90"/>
                </a:moveTo>
                <a:cubicBezTo>
                  <a:pt x="1641" y="170"/>
                  <a:pt x="1622" y="293"/>
                  <a:pt x="1396" y="282"/>
                </a:cubicBezTo>
                <a:cubicBezTo>
                  <a:pt x="1170" y="271"/>
                  <a:pt x="534" y="52"/>
                  <a:pt x="301" y="26"/>
                </a:cubicBezTo>
                <a:cubicBezTo>
                  <a:pt x="68" y="0"/>
                  <a:pt x="63" y="106"/>
                  <a:pt x="0" y="127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Mexico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D4B1A2-79C1-544A-A683-EA5A3AD92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269084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5" grpId="0" animBg="1"/>
      <p:bldP spid="529416" grpId="0" animBg="1"/>
      <p:bldP spid="529417" grpId="0"/>
      <p:bldP spid="529418" grpId="0"/>
      <p:bldP spid="529419" grpId="0" animBg="1"/>
      <p:bldP spid="529420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5" name="Rectangle 5"/>
          <p:cNvSpPr>
            <a:spLocks noGrp="1" noChangeArrowheads="1"/>
          </p:cNvSpPr>
          <p:nvPr>
            <p:ph type="title"/>
          </p:nvPr>
        </p:nvSpPr>
        <p:spPr>
          <a:xfrm>
            <a:off x="1466850" y="906462"/>
            <a:ext cx="7239000" cy="860425"/>
          </a:xfrm>
        </p:spPr>
        <p:txBody>
          <a:bodyPr/>
          <a:lstStyle/>
          <a:p>
            <a:r>
              <a:rPr lang="en-US" sz="3600" b="0">
                <a:solidFill>
                  <a:srgbClr val="FF0000"/>
                </a:solidFill>
                <a:latin typeface="+mn-lt"/>
              </a:rPr>
              <a:t>Real </a:t>
            </a:r>
            <a:r>
              <a:rPr lang="en-US" sz="3600" b="0" dirty="0">
                <a:solidFill>
                  <a:srgbClr val="FF0000"/>
                </a:solidFill>
                <a:latin typeface="+mn-lt"/>
              </a:rPr>
              <a:t>Wage:  No Change</a:t>
            </a:r>
          </a:p>
        </p:txBody>
      </p:sp>
      <p:graphicFrame>
        <p:nvGraphicFramePr>
          <p:cNvPr id="53760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752600"/>
          <a:ext cx="824865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181600" imgH="2946400" progId="Excel.Sheet.8">
                  <p:embed/>
                </p:oleObj>
              </mc:Choice>
              <mc:Fallback>
                <p:oleObj name="Chart" r:id="rId2" imgW="5181600" imgH="2946400" progId="Excel.Sheet.8">
                  <p:embed/>
                  <p:pic>
                    <p:nvPicPr>
                      <p:cNvPr id="537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8248650" cy="468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07" name="Line 7"/>
          <p:cNvSpPr>
            <a:spLocks noChangeShapeType="1"/>
          </p:cNvSpPr>
          <p:nvPr/>
        </p:nvSpPr>
        <p:spPr bwMode="auto">
          <a:xfrm flipV="1">
            <a:off x="4267200" y="3124200"/>
            <a:ext cx="0" cy="2209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08" name="Line 8"/>
          <p:cNvSpPr>
            <a:spLocks noChangeShapeType="1"/>
          </p:cNvSpPr>
          <p:nvPr/>
        </p:nvSpPr>
        <p:spPr bwMode="auto">
          <a:xfrm flipV="1">
            <a:off x="4648200" y="3124200"/>
            <a:ext cx="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09" name="Text Box 9"/>
          <p:cNvSpPr txBox="1">
            <a:spLocks noChangeArrowheads="1"/>
          </p:cNvSpPr>
          <p:nvPr/>
        </p:nvSpPr>
        <p:spPr bwMode="auto">
          <a:xfrm>
            <a:off x="990600" y="2057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7610" name="Text Box 10"/>
          <p:cNvSpPr txBox="1">
            <a:spLocks noChangeArrowheads="1"/>
          </p:cNvSpPr>
          <p:nvPr/>
        </p:nvSpPr>
        <p:spPr bwMode="auto">
          <a:xfrm>
            <a:off x="6400800" y="205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7611" name="Freeform 11"/>
          <p:cNvSpPr>
            <a:spLocks/>
          </p:cNvSpPr>
          <p:nvPr/>
        </p:nvSpPr>
        <p:spPr bwMode="auto">
          <a:xfrm>
            <a:off x="1828800" y="24384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12" name="Freeform 12"/>
          <p:cNvSpPr>
            <a:spLocks/>
          </p:cNvSpPr>
          <p:nvPr/>
        </p:nvSpPr>
        <p:spPr bwMode="auto">
          <a:xfrm flipH="1">
            <a:off x="4648200" y="24384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U.S.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83AF7-5DC1-304D-B971-582DBF45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28935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No effect on overall US employment or unemployment</a:t>
            </a:r>
          </a:p>
          <a:p>
            <a:pPr lvl="1"/>
            <a:r>
              <a:rPr lang="en-US" dirty="0"/>
              <a:t>Pockets of disruption across US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90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9" name="Rectangle 5"/>
          <p:cNvSpPr>
            <a:spLocks noGrp="1" noChangeArrowheads="1"/>
          </p:cNvSpPr>
          <p:nvPr>
            <p:ph type="title"/>
          </p:nvPr>
        </p:nvSpPr>
        <p:spPr>
          <a:xfrm>
            <a:off x="1447800" y="900112"/>
            <a:ext cx="7239000" cy="1127125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  <a:latin typeface="+mn-lt"/>
              </a:rPr>
              <a:t>Unemployment:  No effect (or fell)</a:t>
            </a:r>
          </a:p>
        </p:txBody>
      </p:sp>
      <p:graphicFrame>
        <p:nvGraphicFramePr>
          <p:cNvPr id="53350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48650" cy="481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537200" imgH="3238500" progId="Excel.Sheet.8">
                  <p:embed/>
                </p:oleObj>
              </mc:Choice>
              <mc:Fallback>
                <p:oleObj name="Chart" r:id="rId2" imgW="5537200" imgH="3238500" progId="Excel.Sheet.8">
                  <p:embed/>
                  <p:pic>
                    <p:nvPicPr>
                      <p:cNvPr id="533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48650" cy="481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11" name="Line 7"/>
          <p:cNvSpPr>
            <a:spLocks noChangeShapeType="1"/>
          </p:cNvSpPr>
          <p:nvPr/>
        </p:nvSpPr>
        <p:spPr bwMode="auto">
          <a:xfrm flipV="1">
            <a:off x="3962400" y="2971800"/>
            <a:ext cx="0" cy="2514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2" name="Line 8"/>
          <p:cNvSpPr>
            <a:spLocks noChangeShapeType="1"/>
          </p:cNvSpPr>
          <p:nvPr/>
        </p:nvSpPr>
        <p:spPr bwMode="auto">
          <a:xfrm flipV="1">
            <a:off x="4343400" y="2971800"/>
            <a:ext cx="0" cy="2514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3" name="Text Box 9"/>
          <p:cNvSpPr txBox="1">
            <a:spLocks noChangeArrowheads="1"/>
          </p:cNvSpPr>
          <p:nvPr/>
        </p:nvSpPr>
        <p:spPr bwMode="auto">
          <a:xfrm>
            <a:off x="8382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3514" name="Text Box 10"/>
          <p:cNvSpPr txBox="1">
            <a:spLocks noChangeArrowheads="1"/>
          </p:cNvSpPr>
          <p:nvPr/>
        </p:nvSpPr>
        <p:spPr bwMode="auto">
          <a:xfrm>
            <a:off x="62484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3515" name="Freeform 11"/>
          <p:cNvSpPr>
            <a:spLocks/>
          </p:cNvSpPr>
          <p:nvPr/>
        </p:nvSpPr>
        <p:spPr bwMode="auto">
          <a:xfrm>
            <a:off x="15240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6" name="Freeform 12"/>
          <p:cNvSpPr>
            <a:spLocks/>
          </p:cNvSpPr>
          <p:nvPr/>
        </p:nvSpPr>
        <p:spPr bwMode="auto">
          <a:xfrm flipH="1">
            <a:off x="4343400" y="23622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U.S.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768B88-37E0-8847-ADDF-2CB7372C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85121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Supply chains</a:t>
            </a:r>
          </a:p>
          <a:p>
            <a:pPr lvl="1"/>
            <a:r>
              <a:rPr lang="en-US" dirty="0"/>
              <a:t>US manufacturing moved inputs to low-cost locations across N. America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7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20:  FTAs and Other Trade Deals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News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5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4BABD5-0620-DB45-BD15-D7D31249C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187653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0" y="1136650"/>
            <a:ext cx="55753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BE581-8168-7742-9DBE-08D02AFE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806460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104900"/>
            <a:ext cx="5600700" cy="4648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09AA3-17CB-5641-B03D-BFC06C73F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2984087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136650"/>
            <a:ext cx="55880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4DEFF-371E-0941-A9AE-FF3473C37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911098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130300"/>
            <a:ext cx="5600700" cy="4597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3BF8C-176F-D54A-A115-D3B198FE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3684678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B5DE01-CDA6-044E-8B5A-7E5D194B3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2510999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Consumers</a:t>
            </a:r>
          </a:p>
          <a:p>
            <a:pPr lvl="1"/>
            <a:r>
              <a:rPr lang="en-US" dirty="0"/>
              <a:t>As always with freer trade, the ultimate beneficiaries are consumers</a:t>
            </a:r>
          </a:p>
          <a:p>
            <a:pPr lvl="2"/>
            <a:r>
              <a:rPr lang="en-US" dirty="0"/>
              <a:t>Lower prices for</a:t>
            </a:r>
          </a:p>
          <a:p>
            <a:pPr lvl="3"/>
            <a:r>
              <a:rPr lang="en-US" dirty="0"/>
              <a:t>Imported consumer goods</a:t>
            </a:r>
          </a:p>
          <a:p>
            <a:pPr lvl="3"/>
            <a:r>
              <a:rPr lang="en-US" dirty="0"/>
              <a:t>Domestically produced goods and services that use cheaper imported inputs</a:t>
            </a:r>
          </a:p>
          <a:p>
            <a:pPr lvl="2"/>
            <a:r>
              <a:rPr lang="en-US" dirty="0"/>
              <a:t>Greater variety of goods to choose from</a:t>
            </a:r>
          </a:p>
          <a:p>
            <a:pPr lvl="1"/>
            <a:r>
              <a:rPr lang="en-US" dirty="0"/>
              <a:t>These gains are hard to measure</a:t>
            </a:r>
          </a:p>
          <a:p>
            <a:pPr lvl="2"/>
            <a:r>
              <a:rPr lang="en-US" dirty="0"/>
              <a:t>One indicator may be the low rates of price inflation experienced under NAFTA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00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99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I’ve not assigned anything evaluating NAFTA, since it’s been replaced by USMCA.  But what were, and are, your impressions of NAFTA?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14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03" y="1276815"/>
            <a:ext cx="8229600" cy="4525963"/>
          </a:xfrm>
        </p:spPr>
        <p:txBody>
          <a:bodyPr/>
          <a:lstStyle/>
          <a:p>
            <a:r>
              <a:rPr lang="en-US" dirty="0"/>
              <a:t>What it is</a:t>
            </a:r>
          </a:p>
          <a:p>
            <a:pPr lvl="1"/>
            <a:r>
              <a:rPr lang="en-US" dirty="0"/>
              <a:t>“United States, Mexico, Canada Agreement”</a:t>
            </a:r>
          </a:p>
          <a:p>
            <a:pPr lvl="1"/>
            <a:r>
              <a:rPr lang="en-US" dirty="0"/>
              <a:t>Result of Trump’s renegotiation of NAFTA</a:t>
            </a:r>
          </a:p>
          <a:p>
            <a:pPr lvl="1"/>
            <a:r>
              <a:rPr lang="en-US" dirty="0"/>
              <a:t>Mostly the same as NAFTA</a:t>
            </a:r>
          </a:p>
          <a:p>
            <a:r>
              <a:rPr lang="en-US" dirty="0"/>
              <a:t>Why replace NAFTA?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Trump opposed NAFTA as early as 1993</a:t>
            </a:r>
          </a:p>
          <a:p>
            <a:pPr lvl="2"/>
            <a:r>
              <a:rPr lang="en-US" dirty="0"/>
              <a:t>“The Mexicans want it, and that doesn't sound good to me.”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Trump sees trade as zero-sum game</a:t>
            </a:r>
          </a:p>
          <a:p>
            <a:pPr lvl="1"/>
            <a:r>
              <a:rPr lang="en-US" dirty="0"/>
              <a:t>Opposition to NAFTA was popular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0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ED59-EA4A-884B-93CC-9EDCDCDAB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66784-B017-D141-833D-F75EE1F4E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FTAs in general</a:t>
            </a:r>
          </a:p>
          <a:p>
            <a:r>
              <a:rPr lang="en-US" sz="2800" dirty="0"/>
              <a:t>North America</a:t>
            </a:r>
          </a:p>
          <a:p>
            <a:pPr lvl="1"/>
            <a:r>
              <a:rPr lang="en-US" sz="2400" dirty="0"/>
              <a:t>NAFTA</a:t>
            </a:r>
          </a:p>
          <a:p>
            <a:pPr lvl="1"/>
            <a:r>
              <a:rPr lang="en-US" sz="2400" dirty="0"/>
              <a:t>USMCA</a:t>
            </a:r>
          </a:p>
          <a:p>
            <a:r>
              <a:rPr lang="en-US" sz="2800" dirty="0"/>
              <a:t>RCEP</a:t>
            </a:r>
          </a:p>
          <a:p>
            <a:r>
              <a:rPr lang="en-US" sz="2800" dirty="0"/>
              <a:t>CPTPP</a:t>
            </a:r>
          </a:p>
          <a:p>
            <a:r>
              <a:rPr lang="en-US" sz="2800" dirty="0"/>
              <a:t>EU and Other</a:t>
            </a:r>
          </a:p>
          <a:p>
            <a:r>
              <a:rPr lang="en-US" sz="2800" dirty="0"/>
              <a:t>UK and Other</a:t>
            </a:r>
          </a:p>
          <a:p>
            <a:r>
              <a:rPr lang="en-US" sz="2800" dirty="0"/>
              <a:t>Other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CE9F7-2D01-BA47-A9C2-EADDDEB4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3C398-B67F-5A41-9BD9-05025F59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98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Renegotiation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May 18, 2017: </a:t>
            </a:r>
            <a:r>
              <a:rPr lang="en-US" sz="2400" dirty="0"/>
              <a:t>Renegotiation began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Aug 27, 2018:  Agreement between US and Mexico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Sep 30, 2018:  Agreement with Canada to join</a:t>
            </a:r>
          </a:p>
          <a:p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Approval and Implementation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Dec 19, 2019:  US House approved (contentious)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Jan 17, 2020: Senate approved (expected)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Jan 29, 2020: Trump signed into law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Jul 1, 2020:  Agreement went into effect</a:t>
            </a:r>
          </a:p>
          <a:p>
            <a:pPr lvl="1"/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  <a:p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43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Car incentives</a:t>
            </a:r>
          </a:p>
          <a:p>
            <a:pPr lvl="1"/>
            <a:r>
              <a:rPr lang="en-US" sz="2000" dirty="0"/>
              <a:t>ROO raised from 62.5% to 75%</a:t>
            </a:r>
          </a:p>
          <a:p>
            <a:pPr lvl="1"/>
            <a:r>
              <a:rPr lang="en-US" sz="2000" dirty="0"/>
              <a:t>70% of steel &amp; aluminum must come from NA</a:t>
            </a:r>
          </a:p>
          <a:p>
            <a:pPr lvl="1"/>
            <a:r>
              <a:rPr lang="en-US" sz="2000" dirty="0"/>
              <a:t>40-45% of value added from &gt;$16/</a:t>
            </a:r>
            <a:r>
              <a:rPr lang="en-US" sz="2000" dirty="0" err="1"/>
              <a:t>hr</a:t>
            </a:r>
            <a:r>
              <a:rPr lang="en-US" sz="2000" dirty="0"/>
              <a:t> labor</a:t>
            </a:r>
          </a:p>
          <a:p>
            <a:r>
              <a:rPr lang="en-US" sz="2400" dirty="0"/>
              <a:t>Dairy:  Some opening of US dairy to Canada</a:t>
            </a:r>
          </a:p>
          <a:p>
            <a:r>
              <a:rPr lang="en-US" sz="2400" dirty="0"/>
              <a:t>ISDS only between US &amp; Mexico (was for all in NAFTA)</a:t>
            </a:r>
          </a:p>
          <a:p>
            <a:pPr lvl="1"/>
            <a:r>
              <a:rPr lang="en-US" sz="2000" dirty="0"/>
              <a:t>ISDS = Investor-State Dispute Settlement </a:t>
            </a:r>
          </a:p>
          <a:p>
            <a:r>
              <a:rPr lang="en-US" sz="2400" dirty="0"/>
              <a:t>Commitments on labor &amp; IP standards</a:t>
            </a:r>
          </a:p>
          <a:p>
            <a:r>
              <a:rPr lang="en-US" sz="2400" dirty="0"/>
              <a:t>“Sunset Clause”: Review after 6 years</a:t>
            </a:r>
          </a:p>
          <a:p>
            <a:r>
              <a:rPr lang="en-US" sz="2400" dirty="0"/>
              <a:t>Inform US if negotiate with NME (China)</a:t>
            </a:r>
          </a:p>
          <a:p>
            <a:r>
              <a:rPr lang="en-US" sz="2400" dirty="0"/>
              <a:t>Commitment not to manipulate currencies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3AD9B2E0-425F-5A96-7C9B-7BEA96AF823A}"/>
              </a:ext>
            </a:extLst>
          </p:cNvPr>
          <p:cNvSpPr/>
          <p:nvPr/>
        </p:nvSpPr>
        <p:spPr>
          <a:xfrm>
            <a:off x="6438900" y="2438400"/>
            <a:ext cx="228600" cy="609600"/>
          </a:xfrm>
          <a:prstGeom prst="rightBrace">
            <a:avLst>
              <a:gd name="adj1" fmla="val 3214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47F97-0A6A-2F85-671E-864B7E76C947}"/>
              </a:ext>
            </a:extLst>
          </p:cNvPr>
          <p:cNvSpPr txBox="1"/>
          <p:nvPr/>
        </p:nvSpPr>
        <p:spPr>
          <a:xfrm>
            <a:off x="6667500" y="253837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4732149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23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Kirby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How big a change is USMCA compared to NAFTA? </a:t>
            </a:r>
          </a:p>
          <a:p>
            <a:r>
              <a:rPr lang="en-US" sz="2800" dirty="0"/>
              <a:t>What industry or product seems to have gotten the most attention in the changes made to USMCA? </a:t>
            </a:r>
          </a:p>
          <a:p>
            <a:r>
              <a:rPr lang="en-US" sz="2800" dirty="0"/>
              <a:t>How are the rules of origin for cars and car parts changed in USMCA compared to NAFTA? </a:t>
            </a:r>
          </a:p>
          <a:p>
            <a:r>
              <a:rPr lang="en-US" sz="2800" dirty="0"/>
              <a:t>What is the “rapid-response mechanism”?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31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</a:t>
            </a:r>
            <a:r>
              <a:rPr lang="en-US" dirty="0"/>
              <a:t>Nakayama</a:t>
            </a:r>
            <a:r>
              <a:rPr lang="en-US" sz="4000" dirty="0"/>
              <a:t>, “</a:t>
            </a:r>
            <a:r>
              <a:rPr lang="en-US" dirty="0"/>
              <a:t>Japanese carmakers …</a:t>
            </a:r>
            <a:r>
              <a:rPr lang="en-US" sz="4000" b="1" dirty="0"/>
              <a:t>”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How are Japanese car companies responding to USMCA rules?</a:t>
            </a:r>
          </a:p>
          <a:p>
            <a:r>
              <a:rPr lang="en-US" sz="2800" dirty="0"/>
              <a:t>Can you tell from this what the tariff rate would be if cars made in Mexico don’t have 40% of value from high-wage workers? </a:t>
            </a:r>
          </a:p>
          <a:p>
            <a:r>
              <a:rPr lang="en-US" sz="2800" dirty="0"/>
              <a:t>What are companies doing to respond to the USMCA rules? </a:t>
            </a:r>
          </a:p>
          <a:p>
            <a:r>
              <a:rPr lang="en-US" sz="2800" dirty="0"/>
              <a:t>What will USMCA do to the prices of cars in the US?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709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</a:t>
            </a:r>
            <a:r>
              <a:rPr lang="en-US" sz="4000" dirty="0" err="1"/>
              <a:t>Zumbrun</a:t>
            </a:r>
            <a:r>
              <a:rPr lang="en-US" sz="4000" dirty="0"/>
              <a:t>, </a:t>
            </a:r>
            <a:br>
              <a:rPr lang="en-US" sz="4000" dirty="0"/>
            </a:br>
            <a:r>
              <a:rPr lang="en-US" sz="4000" dirty="0"/>
              <a:t>“U.S. Prevails Over Canada…”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ffectLst/>
                <a:ea typeface="Times New Roman" panose="02020603050405020304" pitchFamily="18" charset="0"/>
              </a:rPr>
              <a:t>Who made this decision favoring the US? </a:t>
            </a:r>
          </a:p>
          <a:p>
            <a:r>
              <a:rPr lang="en-US" sz="2800" dirty="0"/>
              <a:t>If Canada does not respond as instructed, what will the US do? </a:t>
            </a:r>
          </a:p>
          <a:p>
            <a:r>
              <a:rPr lang="en-US" sz="2800" dirty="0"/>
              <a:t>What Canadian policies did the US object to?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11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</a:t>
            </a:r>
            <a:r>
              <a:rPr lang="en-US" sz="4000" dirty="0" err="1"/>
              <a:t>Agren</a:t>
            </a:r>
            <a:r>
              <a:rPr lang="en-US" sz="4000" dirty="0"/>
              <a:t>, </a:t>
            </a:r>
            <a:br>
              <a:rPr lang="en-US" sz="4000" dirty="0"/>
            </a:br>
            <a:r>
              <a:rPr lang="en-US" sz="4000" dirty="0"/>
              <a:t>“US, Canada Launch Dispute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ffectLst/>
                <a:ea typeface="Times New Roman" panose="02020603050405020304" pitchFamily="18" charset="0"/>
              </a:rPr>
              <a:t>At what stage is this dispute? </a:t>
            </a:r>
          </a:p>
          <a:p>
            <a:r>
              <a:rPr lang="en-US" sz="2800" dirty="0"/>
              <a:t>If they don’t resolve the issue in this stage, what happens next?  Tariffs? </a:t>
            </a:r>
          </a:p>
          <a:p>
            <a:r>
              <a:rPr lang="en-US" sz="2800" dirty="0"/>
              <a:t>What are the US and Canada complaining about Mexico doing? </a:t>
            </a:r>
          </a:p>
          <a:p>
            <a:r>
              <a:rPr lang="en-US" sz="2800" dirty="0"/>
              <a:t>Does this have anything to do with clean energy?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920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RCEP</a:t>
            </a:r>
          </a:p>
          <a:p>
            <a:pPr lvl="1"/>
            <a:r>
              <a:rPr lang="en-US" dirty="0"/>
              <a:t>“Regional Comprehensive Economic Partnership”</a:t>
            </a:r>
          </a:p>
          <a:p>
            <a:pPr lvl="1"/>
            <a:r>
              <a:rPr lang="en-US" dirty="0"/>
              <a:t>Large FTA being negotiated since 2013 by </a:t>
            </a:r>
          </a:p>
          <a:p>
            <a:pPr lvl="2"/>
            <a:r>
              <a:rPr lang="en-US" dirty="0"/>
              <a:t>ASEAN 10 countries plus 5:  China, Japan, South Korea, Australia and New Zealand </a:t>
            </a:r>
          </a:p>
          <a:p>
            <a:pPr lvl="2"/>
            <a:r>
              <a:rPr lang="en-US" dirty="0"/>
              <a:t>India also, until it dropped out in November 2019</a:t>
            </a:r>
          </a:p>
          <a:p>
            <a:pPr lvl="1"/>
            <a:r>
              <a:rPr lang="en-US" dirty="0"/>
              <a:t>Signed Nov 15, 2020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028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, map&#10;&#10;Description automatically generated">
            <a:extLst>
              <a:ext uri="{FF2B5EF4-FFF2-40B4-BE49-F238E27FC236}">
                <a16:creationId xmlns:a16="http://schemas.microsoft.com/office/drawing/2014/main" id="{61C0953C-4747-2347-87CA-834D487D6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14" y="643466"/>
            <a:ext cx="7074371" cy="55710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48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38265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D4FFFE-A3D5-BF44-BF6C-FD3C46928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533400"/>
            <a:ext cx="49276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7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65865-07B7-BA4F-89C4-C4F83045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FTAs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04634-2479-544A-BC78-874FB159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Types</a:t>
            </a:r>
          </a:p>
          <a:p>
            <a:pPr lvl="1"/>
            <a:r>
              <a:rPr lang="en-US" sz="2400" dirty="0"/>
              <a:t>Free Trade Agreement (FTA)</a:t>
            </a:r>
          </a:p>
          <a:p>
            <a:pPr lvl="2"/>
            <a:r>
              <a:rPr lang="en-US" sz="2000" dirty="0"/>
              <a:t>Zero tariffs on (most) imports from partners</a:t>
            </a:r>
          </a:p>
          <a:p>
            <a:pPr lvl="2"/>
            <a:r>
              <a:rPr lang="en-US" sz="2000" dirty="0"/>
              <a:t>Unequal tariffs on imports from outsiders</a:t>
            </a:r>
          </a:p>
          <a:p>
            <a:pPr lvl="2"/>
            <a:r>
              <a:rPr lang="en-US" sz="2000" dirty="0"/>
              <a:t>Rules of origin (ROOs)</a:t>
            </a:r>
          </a:p>
          <a:p>
            <a:pPr lvl="1"/>
            <a:r>
              <a:rPr lang="en-US" sz="2400" dirty="0"/>
              <a:t>Customs Union</a:t>
            </a:r>
          </a:p>
          <a:p>
            <a:pPr lvl="2"/>
            <a:r>
              <a:rPr lang="en-US" sz="2000" dirty="0"/>
              <a:t>Zero tariffs on imports from partners</a:t>
            </a:r>
          </a:p>
          <a:p>
            <a:pPr lvl="2"/>
            <a:r>
              <a:rPr lang="en-US" sz="2000" dirty="0"/>
              <a:t>Common external tariffs on outsiders</a:t>
            </a:r>
          </a:p>
          <a:p>
            <a:pPr lvl="2"/>
            <a:r>
              <a:rPr lang="en-US" sz="2000" dirty="0"/>
              <a:t>No need for ROOs</a:t>
            </a:r>
          </a:p>
          <a:p>
            <a:pPr lvl="1"/>
            <a:r>
              <a:rPr lang="en-US" sz="2400" dirty="0"/>
              <a:t>Common Market</a:t>
            </a:r>
          </a:p>
          <a:p>
            <a:pPr lvl="2"/>
            <a:r>
              <a:rPr lang="en-US" sz="2000" dirty="0"/>
              <a:t>Customs Union plus other free movement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7801F-20D8-6E41-A503-D1599414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753C0-EE87-1F4F-ABE2-46F84523B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713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0129A-ADEB-B04D-9592-C4E793FB4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199" y="685800"/>
            <a:ext cx="4327607" cy="56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499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52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Hayashi, </a:t>
            </a:r>
            <a:br>
              <a:rPr lang="en-US" sz="4000" dirty="0"/>
            </a:br>
            <a:r>
              <a:rPr lang="en-US" sz="4000" dirty="0"/>
              <a:t>“U.S. on Sidelines as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How many countries are in RCEP, and how does it compare in size to other trade agreements? </a:t>
            </a:r>
          </a:p>
          <a:p>
            <a:r>
              <a:rPr lang="en-US" sz="2800" dirty="0"/>
              <a:t>Who initiated the negotiations for RCEP? </a:t>
            </a:r>
          </a:p>
          <a:p>
            <a:r>
              <a:rPr lang="en-US" sz="2800" dirty="0"/>
              <a:t>Over what period are the tariff reductions of RCEP scheduled? </a:t>
            </a:r>
          </a:p>
          <a:p>
            <a:r>
              <a:rPr lang="en-US" sz="2800" dirty="0"/>
              <a:t>Does it eliminate all tariffs among the countries? </a:t>
            </a:r>
          </a:p>
          <a:p>
            <a:r>
              <a:rPr lang="en-US" sz="2800" dirty="0"/>
              <a:t>What rule of origin is applied in RCEP?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767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CPTPP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CPTPP</a:t>
            </a:r>
          </a:p>
          <a:p>
            <a:pPr lvl="1"/>
            <a:r>
              <a:rPr lang="en-US" dirty="0"/>
              <a:t>“Comprehensive and Progressive Trans-Pacific Partnership”</a:t>
            </a:r>
          </a:p>
          <a:p>
            <a:pPr lvl="1"/>
            <a:r>
              <a:rPr lang="en-US" dirty="0"/>
              <a:t>Successor to TPP after Trump pulled US out</a:t>
            </a:r>
          </a:p>
          <a:p>
            <a:pPr lvl="1"/>
            <a:r>
              <a:rPr lang="en-US" dirty="0"/>
              <a:t>Includes 11 countries, including</a:t>
            </a:r>
          </a:p>
          <a:p>
            <a:pPr lvl="2"/>
            <a:r>
              <a:rPr lang="en-US" dirty="0"/>
              <a:t>Japan</a:t>
            </a:r>
          </a:p>
          <a:p>
            <a:pPr lvl="2"/>
            <a:r>
              <a:rPr lang="en-US" dirty="0"/>
              <a:t>Canada</a:t>
            </a:r>
          </a:p>
          <a:p>
            <a:pPr lvl="2"/>
            <a:r>
              <a:rPr lang="en-US" dirty="0"/>
              <a:t>Mexico</a:t>
            </a:r>
          </a:p>
          <a:p>
            <a:pPr lvl="2"/>
            <a:r>
              <a:rPr lang="en-US" dirty="0"/>
              <a:t>Australia</a:t>
            </a:r>
          </a:p>
          <a:p>
            <a:pPr lvl="2"/>
            <a:r>
              <a:rPr lang="en-US" dirty="0"/>
              <a:t>Chile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459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4EFAF-1D71-134D-B1F2-3B137F9DB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689103"/>
            <a:ext cx="8178799" cy="54797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54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14002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88215391-1378-2E44-927C-7B6BBEE94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587" y="643466"/>
            <a:ext cx="6312825" cy="55710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55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84525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74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Landers &amp; Wright, “China’s Bid to Join TPP…”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What are reasons why China may find it difficult to meet the requirements of CPTPP membership?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Who else is mentioned here as having “expressed eagerness” to join CPTPP?  Why would that be a problem?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Is President Biden likely to have the US rejoin this?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176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Davies &amp; Song, “South Korea Applies to Join…”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Why did South Korea not ask to join CPTPP earlier, and what changed?  </a:t>
            </a:r>
          </a:p>
          <a:p>
            <a:r>
              <a:rPr lang="en-US" sz="2800" dirty="0"/>
              <a:t>Is anyone in South Korea fearful of joining CPTPP?  </a:t>
            </a:r>
          </a:p>
          <a:p>
            <a:r>
              <a:rPr lang="en-US" sz="2800" dirty="0"/>
              <a:t>The idea of “trade diversion” is mentioned.  Why?  </a:t>
            </a:r>
          </a:p>
          <a:p>
            <a:r>
              <a:rPr lang="en-US" sz="2800" dirty="0"/>
              <a:t>Joining CPTPP will create free trade between South Korea and Japan.  Why might this be a problem?  </a:t>
            </a:r>
          </a:p>
          <a:p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13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and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EU has trade agreements with many other countries </a:t>
            </a:r>
          </a:p>
          <a:p>
            <a:pPr lvl="1"/>
            <a:r>
              <a:rPr lang="en-US" dirty="0"/>
              <a:t>These have all reduced tariffs</a:t>
            </a:r>
          </a:p>
          <a:p>
            <a:pPr lvl="1"/>
            <a:r>
              <a:rPr lang="en-US" dirty="0"/>
              <a:t>But the EU is concerned that many tariffs have been replaced by NTBs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0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65865-07B7-BA4F-89C4-C4F83045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FTAs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04634-2479-544A-BC78-874FB159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Proliferation:  Now more than 300, involving a significant fraction of possible country pairs</a:t>
            </a:r>
          </a:p>
          <a:p>
            <a:r>
              <a:rPr lang="en-US" sz="2800" dirty="0"/>
              <a:t>Most are FTAs</a:t>
            </a:r>
          </a:p>
          <a:p>
            <a:r>
              <a:rPr lang="en-US" sz="2800" dirty="0"/>
              <a:t>WTO reports all as “Regional Trade Agreements” (RTAs), though many include distant countries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7801F-20D8-6E41-A503-D1599414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753C0-EE87-1F4F-ABE2-46F84523B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242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, funnel chart&#10;&#10;Description automatically generated">
            <a:extLst>
              <a:ext uri="{FF2B5EF4-FFF2-40B4-BE49-F238E27FC236}">
                <a16:creationId xmlns:a16="http://schemas.microsoft.com/office/drawing/2014/main" id="{8B7A5138-6769-834D-AE5C-9FAAC0BEA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27" y="643466"/>
            <a:ext cx="7477944" cy="55710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0BBC4-2FED-0B24-0E1C-740DE1F0D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4F39A-32AB-3483-6695-FC8F0682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60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70619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and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a 3-year delay, the EU completed a deal for an FTA with New Zealand</a:t>
            </a:r>
          </a:p>
          <a:p>
            <a:pPr lvl="1"/>
            <a:r>
              <a:rPr lang="en-US" dirty="0"/>
              <a:t>Most difficult were negotiations on agricultural trade</a:t>
            </a:r>
          </a:p>
          <a:p>
            <a:pPr lvl="1"/>
            <a:r>
              <a:rPr lang="en-US" dirty="0"/>
              <a:t>Regarding the agricultural package, the N.Z. trade minister said:  </a:t>
            </a:r>
          </a:p>
          <a:p>
            <a:pPr lvl="2"/>
            <a:r>
              <a:rPr lang="en-US" dirty="0"/>
              <a:t>“No one likes it, so we must have got it about right.”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143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829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Bounds, </a:t>
            </a:r>
            <a:br>
              <a:rPr lang="en-US" sz="4000" dirty="0"/>
            </a:br>
            <a:r>
              <a:rPr lang="en-US" sz="4000" dirty="0"/>
              <a:t>“EU steps up pressure…”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Are countries with which the EU has free trade agreements </a:t>
            </a:r>
            <a:r>
              <a:rPr lang="en-US" sz="2800" u="sng" dirty="0"/>
              <a:t>not</a:t>
            </a:r>
            <a:r>
              <a:rPr lang="en-US" sz="2800" dirty="0"/>
              <a:t> lowering their tariffs?  </a:t>
            </a:r>
          </a:p>
          <a:p>
            <a:r>
              <a:rPr lang="en-US" sz="2800" dirty="0"/>
              <a:t>What four countries are reported to have the most NTBs against EU exports?  Do these have FTAs with the EU.  </a:t>
            </a:r>
          </a:p>
          <a:p>
            <a:r>
              <a:rPr lang="en-US" sz="2800" dirty="0"/>
              <a:t>What are examples of the NTBs?  </a:t>
            </a:r>
          </a:p>
          <a:p>
            <a:r>
              <a:rPr lang="en-US" sz="2800" dirty="0"/>
              <a:t>What actions has the EU taken, or planned, to deal with this? 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75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Bounds, </a:t>
            </a:r>
            <a:br>
              <a:rPr lang="en-US" sz="4000" dirty="0"/>
            </a:br>
            <a:r>
              <a:rPr lang="en-US" sz="4000" dirty="0"/>
              <a:t>“EU and New Zealand agree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Who announced the agreement and who “finalized” it?  </a:t>
            </a:r>
          </a:p>
          <a:p>
            <a:r>
              <a:rPr lang="en-US" sz="2800" dirty="0"/>
              <a:t>When will this deal probably be signed and ratified?  </a:t>
            </a:r>
          </a:p>
          <a:p>
            <a:r>
              <a:rPr lang="en-US" sz="2800" dirty="0"/>
              <a:t>What other trade deals has the EU done recently and where do they stand? 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699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 and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UK was unable to do FTAs while part of EU.</a:t>
            </a:r>
          </a:p>
          <a:p>
            <a:r>
              <a:rPr lang="en-US" dirty="0"/>
              <a:t>Since leaving EU, it has completed 37 FTAs, including one with EU. (Per WTO, Oct 21, 2022)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48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B3E08-0463-1912-AD79-6C07AF5FA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34" r="1148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8D5AB-AA66-D85C-7E5C-74DC93AB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1C1EE-093A-D23D-A5E1-20FFBB2B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66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0FEA8-F9BD-9FCA-9551-F1867DD5E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10200"/>
            <a:ext cx="4256856" cy="144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73C095-36E7-ED3F-91EA-152476C33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50" y="130347"/>
            <a:ext cx="4648200" cy="16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7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793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Economist, </a:t>
            </a:r>
            <a:br>
              <a:rPr lang="en-US" sz="4000" dirty="0"/>
            </a:br>
            <a:r>
              <a:rPr lang="en-US" sz="4000" dirty="0"/>
              <a:t>“Britain successfully rolled over”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trade deals had the UK completed by the date of this article (January 20, 2021)? </a:t>
            </a:r>
          </a:p>
          <a:p>
            <a:r>
              <a:rPr lang="en-US" dirty="0"/>
              <a:t>Why were these deals easier to reach than future ones will be?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714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</a:t>
            </a:r>
            <a:r>
              <a:rPr lang="en-US" sz="4000" dirty="0" err="1"/>
              <a:t>Pikard</a:t>
            </a:r>
            <a:r>
              <a:rPr lang="en-US" sz="4000" dirty="0"/>
              <a:t>, </a:t>
            </a:r>
            <a:br>
              <a:rPr lang="en-US" sz="4000" dirty="0"/>
            </a:br>
            <a:r>
              <a:rPr lang="en-US" sz="4000" dirty="0"/>
              <a:t>“Boris Johnson overselling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Though the title here speaks of  “post-Brexit trade deals,” what is the only such deal that is mentioned?  </a:t>
            </a:r>
          </a:p>
          <a:p>
            <a:r>
              <a:rPr lang="en-US" dirty="0"/>
              <a:t>What are the complaints?  </a:t>
            </a:r>
          </a:p>
          <a:p>
            <a:r>
              <a:rPr lang="en-US" dirty="0"/>
              <a:t>How do estimates of the effects on UK GDP of this deal and of Brexit compare?  </a:t>
            </a:r>
          </a:p>
          <a:p>
            <a:r>
              <a:rPr lang="en-US" dirty="0"/>
              <a:t>What UK geographic indications are not protected in this deal, and why?  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9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FA2652-6810-3D47-B21C-AA81A0F53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59" y="1085932"/>
            <a:ext cx="7078416" cy="462919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79D796-D115-80C7-2134-790DFA5CD44F}"/>
              </a:ext>
            </a:extLst>
          </p:cNvPr>
          <p:cNvSpPr txBox="1"/>
          <p:nvPr/>
        </p:nvSpPr>
        <p:spPr>
          <a:xfrm>
            <a:off x="3332837" y="1905506"/>
            <a:ext cx="1937489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Surge in 2021 was mostly UK doing FTAs with former EU partners.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D2DB15-3B85-3C0D-DADB-6E2155D66BA7}"/>
              </a:ext>
            </a:extLst>
          </p:cNvPr>
          <p:cNvCxnSpPr>
            <a:cxnSpLocks/>
          </p:cNvCxnSpPr>
          <p:nvPr/>
        </p:nvCxnSpPr>
        <p:spPr>
          <a:xfrm>
            <a:off x="5270326" y="1905506"/>
            <a:ext cx="1994505" cy="1183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B42E7F9-2DCD-EEDD-89C6-F5B22289DE25}"/>
              </a:ext>
            </a:extLst>
          </p:cNvPr>
          <p:cNvSpPr txBox="1"/>
          <p:nvPr/>
        </p:nvSpPr>
        <p:spPr>
          <a:xfrm>
            <a:off x="228601" y="60447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WTO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AC6E440-26A1-1A9D-75C5-3B56E2E8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54571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Parkin and Reed, </a:t>
            </a:r>
            <a:br>
              <a:rPr lang="en-US" sz="4000" dirty="0"/>
            </a:br>
            <a:r>
              <a:rPr lang="en-US" sz="4000" dirty="0"/>
              <a:t>“India and UK to seal trade deal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remains to be done on the agreement?  </a:t>
            </a:r>
          </a:p>
          <a:p>
            <a:r>
              <a:rPr lang="en-US" dirty="0"/>
              <a:t>Is this important to the UK?  </a:t>
            </a:r>
          </a:p>
          <a:p>
            <a:r>
              <a:rPr lang="en-US" dirty="0"/>
              <a:t>What specific items of trade does this mention as opening up?  </a:t>
            </a:r>
          </a:p>
          <a:p>
            <a:r>
              <a:rPr lang="en-US" dirty="0"/>
              <a:t>Does it extend beyond trade in goods?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931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Trade Deals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is negotiating a deal with Taiwan, though it will not be an FTA.</a:t>
            </a:r>
          </a:p>
          <a:p>
            <a:r>
              <a:rPr lang="en-US" dirty="0"/>
              <a:t>Uruguay is seeking FTAs with countries outside Mercosur.</a:t>
            </a:r>
          </a:p>
          <a:p>
            <a:r>
              <a:rPr lang="en-US" dirty="0"/>
              <a:t>Israel completed a FTA with the United Arab Emirates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33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68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Swanson, </a:t>
            </a:r>
            <a:br>
              <a:rPr lang="en-US" sz="4000" dirty="0"/>
            </a:br>
            <a:r>
              <a:rPr lang="en-US" sz="4000" dirty="0"/>
              <a:t>“…Trade Dialogue With Taiwan”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this agreement, if reached, reduce US tariffs?  Why or why not? </a:t>
            </a:r>
          </a:p>
          <a:p>
            <a:r>
              <a:rPr lang="en-US" dirty="0"/>
              <a:t>What issues will be discussed that are particularly relevant in contrast to China?  </a:t>
            </a:r>
          </a:p>
          <a:p>
            <a:r>
              <a:rPr lang="en-US" dirty="0"/>
              <a:t>What sort of other issues will it address?  </a:t>
            </a:r>
          </a:p>
          <a:p>
            <a:r>
              <a:rPr lang="en-US" dirty="0"/>
              <a:t>Is the negotiation being done by USTR?  </a:t>
            </a:r>
          </a:p>
          <a:p>
            <a:r>
              <a:rPr lang="en-US" dirty="0"/>
              <a:t>What did Taiwan do in 2020 to facilitate these negotiations?  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924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</a:t>
            </a:r>
            <a:r>
              <a:rPr lang="en-US" sz="4000" dirty="0" err="1"/>
              <a:t>Mander</a:t>
            </a:r>
            <a:r>
              <a:rPr lang="en-US" sz="4000" dirty="0"/>
              <a:t>, </a:t>
            </a:r>
            <a:br>
              <a:rPr lang="en-US" sz="4000" dirty="0"/>
            </a:br>
            <a:r>
              <a:rPr lang="en-US" sz="4000" dirty="0"/>
              <a:t>“Uruguay roils Mercosur bloc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countries are part of Mercosur, and what kind of trade agreement is it? </a:t>
            </a:r>
          </a:p>
          <a:p>
            <a:r>
              <a:rPr lang="en-US" dirty="0"/>
              <a:t>Why does Uruguay want to do separate trade deals with outside countries? </a:t>
            </a:r>
          </a:p>
          <a:p>
            <a:r>
              <a:rPr lang="en-US" dirty="0"/>
              <a:t>Is it possible for a member of Mercosur to agree on tariff cuts with outside countries? </a:t>
            </a:r>
          </a:p>
          <a:p>
            <a:r>
              <a:rPr lang="en-US" dirty="0"/>
              <a:t>Does Mercosur as a group have any trade agreements with outside countries?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061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Kingsley, </a:t>
            </a:r>
            <a:br>
              <a:rPr lang="en-US" sz="4000" dirty="0"/>
            </a:br>
            <a:r>
              <a:rPr lang="en-US" sz="4000" dirty="0"/>
              <a:t>“Israel … Deal With U.A.E.”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this agreement unprecedented?  </a:t>
            </a:r>
          </a:p>
          <a:p>
            <a:r>
              <a:rPr lang="en-US" dirty="0"/>
              <a:t>What percent of tariffs between the countries will be removed, and when?  </a:t>
            </a:r>
          </a:p>
          <a:p>
            <a:r>
              <a:rPr lang="en-US" dirty="0"/>
              <a:t>How long did it take to negotiate the deal?  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086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9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89798-8221-0B49-8469-302150B8C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5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E8418-69AF-2A43-8CE6-94EDFD3D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1057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93104</TotalTime>
  <Words>2965</Words>
  <Application>Microsoft Macintosh PowerPoint</Application>
  <PresentationFormat>On-screen Show (4:3)</PresentationFormat>
  <Paragraphs>447</Paragraphs>
  <Slides>76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Arial</vt:lpstr>
      <vt:lpstr>Calibri</vt:lpstr>
      <vt:lpstr>Palatino Linotype</vt:lpstr>
      <vt:lpstr>Symbol</vt:lpstr>
      <vt:lpstr>Times New Roman</vt:lpstr>
      <vt:lpstr>Default Design</vt:lpstr>
      <vt:lpstr>Chart</vt:lpstr>
      <vt:lpstr>Class 20  FTAs and Other Trade Deals  by Alan V. Deardorff University of Michigan 2022</vt:lpstr>
      <vt:lpstr>Quiz</vt:lpstr>
      <vt:lpstr>Pause for News</vt:lpstr>
      <vt:lpstr>Outline</vt:lpstr>
      <vt:lpstr>FTAs in General</vt:lpstr>
      <vt:lpstr>FTAs in General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Pause for Discussion</vt:lpstr>
      <vt:lpstr>Questions (Not asked before)</vt:lpstr>
      <vt:lpstr>NAFTA</vt:lpstr>
      <vt:lpstr>NAFTA Effects</vt:lpstr>
      <vt:lpstr>PowerPoint Presentation</vt:lpstr>
      <vt:lpstr>PowerPoint Presentation</vt:lpstr>
      <vt:lpstr>PowerPoint Presentation</vt:lpstr>
      <vt:lpstr>PowerPoint Presentation</vt:lpstr>
      <vt:lpstr>NAFTA Effects</vt:lpstr>
      <vt:lpstr>Real Wages Plummeted!</vt:lpstr>
      <vt:lpstr>Real Wage:  No Change</vt:lpstr>
      <vt:lpstr>NAFTA Effects</vt:lpstr>
      <vt:lpstr>Unemployment:  No effect (or fell)</vt:lpstr>
      <vt:lpstr>NAFTA Effects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Effects</vt:lpstr>
      <vt:lpstr>Pause for Discussion</vt:lpstr>
      <vt:lpstr>Questions</vt:lpstr>
      <vt:lpstr>USMCA</vt:lpstr>
      <vt:lpstr>USMCA Timeline</vt:lpstr>
      <vt:lpstr>USMCA Features</vt:lpstr>
      <vt:lpstr>Pause for Discussion</vt:lpstr>
      <vt:lpstr>Questions on Kirby </vt:lpstr>
      <vt:lpstr>Questions on Nakayama, “Japanese carmakers …”</vt:lpstr>
      <vt:lpstr>Questions on Zumbrun,  “U.S. Prevails Over Canada…”</vt:lpstr>
      <vt:lpstr>Questions on Agren,  “US, Canada Launch Dispute …”</vt:lpstr>
      <vt:lpstr>RCEP</vt:lpstr>
      <vt:lpstr>PowerPoint Presentation</vt:lpstr>
      <vt:lpstr>PowerPoint Presentation</vt:lpstr>
      <vt:lpstr>PowerPoint Presentation</vt:lpstr>
      <vt:lpstr>Pause for Discussion</vt:lpstr>
      <vt:lpstr>Questions on Hayashi,  “U.S. on Sidelines as …”</vt:lpstr>
      <vt:lpstr>CPTPP</vt:lpstr>
      <vt:lpstr>PowerPoint Presentation</vt:lpstr>
      <vt:lpstr>PowerPoint Presentation</vt:lpstr>
      <vt:lpstr>Pause for Discussion</vt:lpstr>
      <vt:lpstr>Questions on Landers &amp; Wright, “China’s Bid to Join TPP…”</vt:lpstr>
      <vt:lpstr>Questions on Davies &amp; Song, “South Korea Applies to Join…”</vt:lpstr>
      <vt:lpstr>EU and Other</vt:lpstr>
      <vt:lpstr>PowerPoint Presentation</vt:lpstr>
      <vt:lpstr>EU and Other</vt:lpstr>
      <vt:lpstr>Pause for Discussion</vt:lpstr>
      <vt:lpstr>Questions on Bounds,  “EU steps up pressure…”</vt:lpstr>
      <vt:lpstr>Questions on Bounds,  “EU and New Zealand agree …”</vt:lpstr>
      <vt:lpstr>UK and Other</vt:lpstr>
      <vt:lpstr>PowerPoint Presentation</vt:lpstr>
      <vt:lpstr>Pause for Discussion</vt:lpstr>
      <vt:lpstr>Questions on Economist,  “Britain successfully rolled over”</vt:lpstr>
      <vt:lpstr>Questions on Pikard,  “Boris Johnson overselling …”</vt:lpstr>
      <vt:lpstr>Questions on Parkin and Reed,  “India and UK to seal trade deal …”</vt:lpstr>
      <vt:lpstr>Other Trade Deals</vt:lpstr>
      <vt:lpstr>Pause for Discussion</vt:lpstr>
      <vt:lpstr>Questions on Swanson,  “…Trade Dialogue With Taiwan”</vt:lpstr>
      <vt:lpstr>Questions on Mander,  “Uruguay roils Mercosur bloc …”</vt:lpstr>
      <vt:lpstr>Questions on Kingsley,  “Israel … Deal With U.A.E.”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197</cp:revision>
  <cp:lastPrinted>2020-10-23T19:18:10Z</cp:lastPrinted>
  <dcterms:created xsi:type="dcterms:W3CDTF">2011-01-03T19:29:08Z</dcterms:created>
  <dcterms:modified xsi:type="dcterms:W3CDTF">2022-11-15T17:02:00Z</dcterms:modified>
</cp:coreProperties>
</file>